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31"/>
  </p:notesMasterIdLst>
  <p:sldIdLst>
    <p:sldId id="256" r:id="rId2"/>
    <p:sldId id="275" r:id="rId3"/>
    <p:sldId id="276" r:id="rId4"/>
    <p:sldId id="282" r:id="rId5"/>
    <p:sldId id="283" r:id="rId6"/>
    <p:sldId id="284" r:id="rId7"/>
    <p:sldId id="285" r:id="rId8"/>
    <p:sldId id="286" r:id="rId9"/>
    <p:sldId id="287" r:id="rId10"/>
    <p:sldId id="289" r:id="rId11"/>
    <p:sldId id="294" r:id="rId12"/>
    <p:sldId id="295" r:id="rId13"/>
    <p:sldId id="296" r:id="rId14"/>
    <p:sldId id="297" r:id="rId15"/>
    <p:sldId id="298" r:id="rId16"/>
    <p:sldId id="293" r:id="rId17"/>
    <p:sldId id="299" r:id="rId18"/>
    <p:sldId id="266" r:id="rId19"/>
    <p:sldId id="267" r:id="rId20"/>
    <p:sldId id="268" r:id="rId21"/>
    <p:sldId id="269" r:id="rId22"/>
    <p:sldId id="292" r:id="rId23"/>
    <p:sldId id="270" r:id="rId24"/>
    <p:sldId id="274" r:id="rId25"/>
    <p:sldId id="290" r:id="rId26"/>
    <p:sldId id="272" r:id="rId27"/>
    <p:sldId id="273" r:id="rId28"/>
    <p:sldId id="300" r:id="rId29"/>
    <p:sldId id="271" r:id="rId30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C8000"/>
    <a:srgbClr val="3DA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5"/>
    <p:restoredTop sz="93750"/>
  </p:normalViewPr>
  <p:slideViewPr>
    <p:cSldViewPr snapToGrid="0" snapToObjects="1">
      <p:cViewPr varScale="1">
        <p:scale>
          <a:sx n="128" d="100"/>
          <a:sy n="128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85B1BB8-DF22-5C40-B9D6-8BB98FC9F28D}" type="presOf" srcId="{21F9C290-4E2B-D24F-AAEA-5AD9D3733B0F}" destId="{4CA655C7-18B4-A64D-9AD9-5ABDA0E495B9}" srcOrd="2" destOrd="0" presId="urn:microsoft.com/office/officeart/2005/8/layout/gear1"/>
    <dgm:cxn modelId="{86B31465-14D3-794C-9D75-7414642993D4}" type="presOf" srcId="{5254FC7D-EBDB-C94C-9C7B-F5D1543DC3F2}" destId="{449F0CB1-D66E-A044-AE04-CE70D1586076}" srcOrd="2" destOrd="0" presId="urn:microsoft.com/office/officeart/2005/8/layout/gear1"/>
    <dgm:cxn modelId="{40707530-6C37-F243-BDD4-40934AC23366}" type="presOf" srcId="{FB803AC0-7EFD-8E44-8099-77ECD41D8509}" destId="{B2D2FC42-1ADE-AD46-81F3-6EF33F32D4C0}" srcOrd="0" destOrd="0" presId="urn:microsoft.com/office/officeart/2005/8/layout/gear1"/>
    <dgm:cxn modelId="{ACC82690-419A-474F-B6B5-A8D6AD5D6350}" type="presOf" srcId="{5254FC7D-EBDB-C94C-9C7B-F5D1543DC3F2}" destId="{12E9EAAA-8FF8-8941-9A78-1554B7C471CF}" srcOrd="1" destOrd="0" presId="urn:microsoft.com/office/officeart/2005/8/layout/gear1"/>
    <dgm:cxn modelId="{DC6385B2-3B9E-6649-A416-653C921D2576}" type="presOf" srcId="{8A6D15ED-CFC5-2343-988D-93AA441CD45B}" destId="{081734C5-EC5F-B442-A8F7-0E6352E3467F}" srcOrd="0" destOrd="0" presId="urn:microsoft.com/office/officeart/2005/8/layout/gear1"/>
    <dgm:cxn modelId="{46984030-E52C-E547-8D05-2730F9A84ED8}" type="presOf" srcId="{21F9C290-4E2B-D24F-AAEA-5AD9D3733B0F}" destId="{3450C70F-7ED1-C04F-960A-94086B07D924}" srcOrd="1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00F71997-5155-D24F-8CB0-32616B8694A4}" type="presOf" srcId="{0C4B5839-CF6D-D643-954E-D87E70C08835}" destId="{546AC760-91AE-CB49-AA7B-3F82AAE3001F}" srcOrd="2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DAF472D1-04DC-E945-BCF1-F3CF9A57621C}" type="presOf" srcId="{7CE8B053-93CF-BD41-B16C-92BEDF74F909}" destId="{A05A29C6-30FB-6B44-8723-4961B8C06B70}" srcOrd="0" destOrd="0" presId="urn:microsoft.com/office/officeart/2005/8/layout/gear1"/>
    <dgm:cxn modelId="{D42BB8F6-FF92-B34C-8BC5-7C3F31C4334E}" type="presOf" srcId="{2FEE0124-FEE7-F249-A5EE-F435022148A6}" destId="{FDE87692-A710-3D40-B881-F41C5E3E790E}" srcOrd="0" destOrd="0" presId="urn:microsoft.com/office/officeart/2005/8/layout/gear1"/>
    <dgm:cxn modelId="{6667B2BE-AA4A-ED40-933F-48BCB510080E}" type="presOf" srcId="{0C4B5839-CF6D-D643-954E-D87E70C08835}" destId="{8F0F215D-46CB-6740-834B-069FC4CC7236}" srcOrd="0" destOrd="0" presId="urn:microsoft.com/office/officeart/2005/8/layout/gear1"/>
    <dgm:cxn modelId="{3EE7DEDF-9012-204D-B80A-74BAA5AE49C8}" type="presOf" srcId="{0C4B5839-CF6D-D643-954E-D87E70C08835}" destId="{2EF4F175-B3AB-9046-8778-8680FFDA2895}" srcOrd="3" destOrd="0" presId="urn:microsoft.com/office/officeart/2005/8/layout/gear1"/>
    <dgm:cxn modelId="{718000D6-8AA6-FE49-8C83-864E83C6F65E}" type="presOf" srcId="{21F9C290-4E2B-D24F-AAEA-5AD9D3733B0F}" destId="{5F8B13C2-6AA5-8E48-B08F-271FE8B15D73}" srcOrd="0" destOrd="0" presId="urn:microsoft.com/office/officeart/2005/8/layout/gear1"/>
    <dgm:cxn modelId="{8702C2D0-4985-EA40-9476-3554EBE30959}" type="presOf" srcId="{5254FC7D-EBDB-C94C-9C7B-F5D1543DC3F2}" destId="{8C4329E3-3DA8-F543-BC6A-65E88CACD975}" srcOrd="0" destOrd="0" presId="urn:microsoft.com/office/officeart/2005/8/layout/gear1"/>
    <dgm:cxn modelId="{030AA83B-53F3-CC4A-86B4-9F76C6FBFD90}" type="presOf" srcId="{0C4B5839-CF6D-D643-954E-D87E70C08835}" destId="{FB784593-BC28-F044-BBDE-B0666115D904}" srcOrd="1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2E8E1B4-D4BB-4247-A011-20FC8C115A05}" type="presParOf" srcId="{B2D2FC42-1ADE-AD46-81F3-6EF33F32D4C0}" destId="{8C4329E3-3DA8-F543-BC6A-65E88CACD975}" srcOrd="0" destOrd="0" presId="urn:microsoft.com/office/officeart/2005/8/layout/gear1"/>
    <dgm:cxn modelId="{5035E0E3-C09D-9140-9BFF-DD32C6EA70A7}" type="presParOf" srcId="{B2D2FC42-1ADE-AD46-81F3-6EF33F32D4C0}" destId="{12E9EAAA-8FF8-8941-9A78-1554B7C471CF}" srcOrd="1" destOrd="0" presId="urn:microsoft.com/office/officeart/2005/8/layout/gear1"/>
    <dgm:cxn modelId="{F8979749-CBB5-BA4D-97F4-6436B60FD4E2}" type="presParOf" srcId="{B2D2FC42-1ADE-AD46-81F3-6EF33F32D4C0}" destId="{449F0CB1-D66E-A044-AE04-CE70D1586076}" srcOrd="2" destOrd="0" presId="urn:microsoft.com/office/officeart/2005/8/layout/gear1"/>
    <dgm:cxn modelId="{C2AF0E2B-633C-FF4F-97C3-CC693A15BC29}" type="presParOf" srcId="{B2D2FC42-1ADE-AD46-81F3-6EF33F32D4C0}" destId="{5F8B13C2-6AA5-8E48-B08F-271FE8B15D73}" srcOrd="3" destOrd="0" presId="urn:microsoft.com/office/officeart/2005/8/layout/gear1"/>
    <dgm:cxn modelId="{C284AF56-100E-6546-8683-952AB96D24C2}" type="presParOf" srcId="{B2D2FC42-1ADE-AD46-81F3-6EF33F32D4C0}" destId="{3450C70F-7ED1-C04F-960A-94086B07D924}" srcOrd="4" destOrd="0" presId="urn:microsoft.com/office/officeart/2005/8/layout/gear1"/>
    <dgm:cxn modelId="{624CE7C8-C6AF-574D-AF78-A0E5011E49C6}" type="presParOf" srcId="{B2D2FC42-1ADE-AD46-81F3-6EF33F32D4C0}" destId="{4CA655C7-18B4-A64D-9AD9-5ABDA0E495B9}" srcOrd="5" destOrd="0" presId="urn:microsoft.com/office/officeart/2005/8/layout/gear1"/>
    <dgm:cxn modelId="{C900AAF7-0DA2-8643-B826-994D3BFFA362}" type="presParOf" srcId="{B2D2FC42-1ADE-AD46-81F3-6EF33F32D4C0}" destId="{8F0F215D-46CB-6740-834B-069FC4CC7236}" srcOrd="6" destOrd="0" presId="urn:microsoft.com/office/officeart/2005/8/layout/gear1"/>
    <dgm:cxn modelId="{C426E1A0-C5C1-484F-81CF-6EB8961D824C}" type="presParOf" srcId="{B2D2FC42-1ADE-AD46-81F3-6EF33F32D4C0}" destId="{FB784593-BC28-F044-BBDE-B0666115D904}" srcOrd="7" destOrd="0" presId="urn:microsoft.com/office/officeart/2005/8/layout/gear1"/>
    <dgm:cxn modelId="{B09AB2F6-96B3-5E45-B27B-C5412EDECCC6}" type="presParOf" srcId="{B2D2FC42-1ADE-AD46-81F3-6EF33F32D4C0}" destId="{546AC760-91AE-CB49-AA7B-3F82AAE3001F}" srcOrd="8" destOrd="0" presId="urn:microsoft.com/office/officeart/2005/8/layout/gear1"/>
    <dgm:cxn modelId="{9F4EB3A4-264E-1241-8AFE-17B9CF48E79A}" type="presParOf" srcId="{B2D2FC42-1ADE-AD46-81F3-6EF33F32D4C0}" destId="{2EF4F175-B3AB-9046-8778-8680FFDA2895}" srcOrd="9" destOrd="0" presId="urn:microsoft.com/office/officeart/2005/8/layout/gear1"/>
    <dgm:cxn modelId="{90AE368B-01CB-0845-8721-AAA3BE62A671}" type="presParOf" srcId="{B2D2FC42-1ADE-AD46-81F3-6EF33F32D4C0}" destId="{A05A29C6-30FB-6B44-8723-4961B8C06B70}" srcOrd="10" destOrd="0" presId="urn:microsoft.com/office/officeart/2005/8/layout/gear1"/>
    <dgm:cxn modelId="{2DC9E03C-9C6F-F34F-9D75-1CDDB44F33BA}" type="presParOf" srcId="{B2D2FC42-1ADE-AD46-81F3-6EF33F32D4C0}" destId="{081734C5-EC5F-B442-A8F7-0E6352E3467F}" srcOrd="11" destOrd="0" presId="urn:microsoft.com/office/officeart/2005/8/layout/gear1"/>
    <dgm:cxn modelId="{43BD432B-E5A0-A34B-8C5F-EF90D3206CC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C5FA7376-B228-2548-815D-6ACC55662595}" type="presOf" srcId="{0C4B5839-CF6D-D643-954E-D87E70C08835}" destId="{2EF4F175-B3AB-9046-8778-8680FFDA2895}" srcOrd="3" destOrd="0" presId="urn:microsoft.com/office/officeart/2005/8/layout/gear1"/>
    <dgm:cxn modelId="{AE40ACEB-31F4-6844-BB66-4384187D63FA}" type="presOf" srcId="{21F9C290-4E2B-D24F-AAEA-5AD9D3733B0F}" destId="{4CA655C7-18B4-A64D-9AD9-5ABDA0E495B9}" srcOrd="2" destOrd="0" presId="urn:microsoft.com/office/officeart/2005/8/layout/gear1"/>
    <dgm:cxn modelId="{8EDD69A5-AF14-0B48-91D6-F14FAD995ACB}" type="presOf" srcId="{0C4B5839-CF6D-D643-954E-D87E70C08835}" destId="{546AC760-91AE-CB49-AA7B-3F82AAE3001F}" srcOrd="2" destOrd="0" presId="urn:microsoft.com/office/officeart/2005/8/layout/gear1"/>
    <dgm:cxn modelId="{1B138B00-0B7B-784E-9481-4CDF955D7A4A}" type="presOf" srcId="{21F9C290-4E2B-D24F-AAEA-5AD9D3733B0F}" destId="{5F8B13C2-6AA5-8E48-B08F-271FE8B15D73}" srcOrd="0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597B9A6F-64EA-FD43-B404-72416D47BA10}" type="presOf" srcId="{5254FC7D-EBDB-C94C-9C7B-F5D1543DC3F2}" destId="{449F0CB1-D66E-A044-AE04-CE70D1586076}" srcOrd="2" destOrd="0" presId="urn:microsoft.com/office/officeart/2005/8/layout/gear1"/>
    <dgm:cxn modelId="{A121D86B-69E2-9A40-B7D8-A68886DCCD32}" type="presOf" srcId="{0C4B5839-CF6D-D643-954E-D87E70C08835}" destId="{8F0F215D-46CB-6740-834B-069FC4CC7236}" srcOrd="0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06A41F53-A092-2F4D-BFE6-3D9BCAD53E42}" type="presOf" srcId="{FB803AC0-7EFD-8E44-8099-77ECD41D8509}" destId="{B2D2FC42-1ADE-AD46-81F3-6EF33F32D4C0}" srcOrd="0" destOrd="0" presId="urn:microsoft.com/office/officeart/2005/8/layout/gear1"/>
    <dgm:cxn modelId="{9E72BC08-F671-BA40-AA89-CC0AE26AB60C}" type="presOf" srcId="{5254FC7D-EBDB-C94C-9C7B-F5D1543DC3F2}" destId="{12E9EAAA-8FF8-8941-9A78-1554B7C471CF}" srcOrd="1" destOrd="0" presId="urn:microsoft.com/office/officeart/2005/8/layout/gear1"/>
    <dgm:cxn modelId="{7435A8B1-6424-7544-AC14-D945DFCF975D}" type="presOf" srcId="{7CE8B053-93CF-BD41-B16C-92BEDF74F909}" destId="{A05A29C6-30FB-6B44-8723-4961B8C06B70}" srcOrd="0" destOrd="0" presId="urn:microsoft.com/office/officeart/2005/8/layout/gear1"/>
    <dgm:cxn modelId="{B016FBAE-6A52-C14E-9FFB-F716E0F96012}" type="presOf" srcId="{21F9C290-4E2B-D24F-AAEA-5AD9D3733B0F}" destId="{3450C70F-7ED1-C04F-960A-94086B07D924}" srcOrd="1" destOrd="0" presId="urn:microsoft.com/office/officeart/2005/8/layout/gear1"/>
    <dgm:cxn modelId="{1B3E20E9-A7E5-2F41-A19F-E0A1ED186B0A}" type="presOf" srcId="{2FEE0124-FEE7-F249-A5EE-F435022148A6}" destId="{FDE87692-A710-3D40-B881-F41C5E3E790E}" srcOrd="0" destOrd="0" presId="urn:microsoft.com/office/officeart/2005/8/layout/gear1"/>
    <dgm:cxn modelId="{C35167E2-55DC-8441-AE35-81B65193FF51}" type="presOf" srcId="{8A6D15ED-CFC5-2343-988D-93AA441CD45B}" destId="{081734C5-EC5F-B442-A8F7-0E6352E3467F}" srcOrd="0" destOrd="0" presId="urn:microsoft.com/office/officeart/2005/8/layout/gear1"/>
    <dgm:cxn modelId="{2B537B21-8917-574F-99ED-9DC1D3C18329}" type="presOf" srcId="{0C4B5839-CF6D-D643-954E-D87E70C08835}" destId="{FB784593-BC28-F044-BBDE-B0666115D904}" srcOrd="1" destOrd="0" presId="urn:microsoft.com/office/officeart/2005/8/layout/gear1"/>
    <dgm:cxn modelId="{C46E83B4-80C1-D748-9526-302CDF468DA3}" type="presOf" srcId="{5254FC7D-EBDB-C94C-9C7B-F5D1543DC3F2}" destId="{8C4329E3-3DA8-F543-BC6A-65E88CACD975}" srcOrd="0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9E9A3A0-854C-0D4E-B513-708EE6BA81BE}" type="presParOf" srcId="{B2D2FC42-1ADE-AD46-81F3-6EF33F32D4C0}" destId="{8C4329E3-3DA8-F543-BC6A-65E88CACD975}" srcOrd="0" destOrd="0" presId="urn:microsoft.com/office/officeart/2005/8/layout/gear1"/>
    <dgm:cxn modelId="{AED56555-98B3-D346-85BE-8E067B6942FD}" type="presParOf" srcId="{B2D2FC42-1ADE-AD46-81F3-6EF33F32D4C0}" destId="{12E9EAAA-8FF8-8941-9A78-1554B7C471CF}" srcOrd="1" destOrd="0" presId="urn:microsoft.com/office/officeart/2005/8/layout/gear1"/>
    <dgm:cxn modelId="{AE06F850-35E5-7540-A1EB-927E2E1F9A05}" type="presParOf" srcId="{B2D2FC42-1ADE-AD46-81F3-6EF33F32D4C0}" destId="{449F0CB1-D66E-A044-AE04-CE70D1586076}" srcOrd="2" destOrd="0" presId="urn:microsoft.com/office/officeart/2005/8/layout/gear1"/>
    <dgm:cxn modelId="{E9527EF5-3C35-7A4D-8584-BA3C5D0D77C3}" type="presParOf" srcId="{B2D2FC42-1ADE-AD46-81F3-6EF33F32D4C0}" destId="{5F8B13C2-6AA5-8E48-B08F-271FE8B15D73}" srcOrd="3" destOrd="0" presId="urn:microsoft.com/office/officeart/2005/8/layout/gear1"/>
    <dgm:cxn modelId="{E6D670DE-E7E9-8C41-B8EA-01A2EC826AF9}" type="presParOf" srcId="{B2D2FC42-1ADE-AD46-81F3-6EF33F32D4C0}" destId="{3450C70F-7ED1-C04F-960A-94086B07D924}" srcOrd="4" destOrd="0" presId="urn:microsoft.com/office/officeart/2005/8/layout/gear1"/>
    <dgm:cxn modelId="{0B02D88B-D658-6046-B44E-7C32A26DE073}" type="presParOf" srcId="{B2D2FC42-1ADE-AD46-81F3-6EF33F32D4C0}" destId="{4CA655C7-18B4-A64D-9AD9-5ABDA0E495B9}" srcOrd="5" destOrd="0" presId="urn:microsoft.com/office/officeart/2005/8/layout/gear1"/>
    <dgm:cxn modelId="{D7952492-8A67-4042-B47D-5328A159D7A4}" type="presParOf" srcId="{B2D2FC42-1ADE-AD46-81F3-6EF33F32D4C0}" destId="{8F0F215D-46CB-6740-834B-069FC4CC7236}" srcOrd="6" destOrd="0" presId="urn:microsoft.com/office/officeart/2005/8/layout/gear1"/>
    <dgm:cxn modelId="{72CD0199-53B4-114D-B587-3159B051CDC8}" type="presParOf" srcId="{B2D2FC42-1ADE-AD46-81F3-6EF33F32D4C0}" destId="{FB784593-BC28-F044-BBDE-B0666115D904}" srcOrd="7" destOrd="0" presId="urn:microsoft.com/office/officeart/2005/8/layout/gear1"/>
    <dgm:cxn modelId="{0BB09D71-0FD7-2E43-B4F1-1D857549FAA3}" type="presParOf" srcId="{B2D2FC42-1ADE-AD46-81F3-6EF33F32D4C0}" destId="{546AC760-91AE-CB49-AA7B-3F82AAE3001F}" srcOrd="8" destOrd="0" presId="urn:microsoft.com/office/officeart/2005/8/layout/gear1"/>
    <dgm:cxn modelId="{9EB74E13-B635-094B-842F-0AD0BA363DD1}" type="presParOf" srcId="{B2D2FC42-1ADE-AD46-81F3-6EF33F32D4C0}" destId="{2EF4F175-B3AB-9046-8778-8680FFDA2895}" srcOrd="9" destOrd="0" presId="urn:microsoft.com/office/officeart/2005/8/layout/gear1"/>
    <dgm:cxn modelId="{AA573EFD-1A6E-A04A-BC8B-C2D1AD08D084}" type="presParOf" srcId="{B2D2FC42-1ADE-AD46-81F3-6EF33F32D4C0}" destId="{A05A29C6-30FB-6B44-8723-4961B8C06B70}" srcOrd="10" destOrd="0" presId="urn:microsoft.com/office/officeart/2005/8/layout/gear1"/>
    <dgm:cxn modelId="{F35AE2CD-82AD-E74B-96EA-7CE2612AF726}" type="presParOf" srcId="{B2D2FC42-1ADE-AD46-81F3-6EF33F32D4C0}" destId="{081734C5-EC5F-B442-A8F7-0E6352E3467F}" srcOrd="11" destOrd="0" presId="urn:microsoft.com/office/officeart/2005/8/layout/gear1"/>
    <dgm:cxn modelId="{97F8583F-0B45-6D40-BEDC-A7141A7EEA5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4F2A8-57D9-694D-832C-43EA0C68718A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9C8BB-6AE2-2A44-87EA-A117D2705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5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022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$65 from Pearson $130</a:t>
            </a:r>
            <a:r>
              <a:rPr lang="en-US" baseline="0" dirty="0" smtClean="0"/>
              <a:t> Form bookstore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4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6C1A-90C8-864B-A9B5-1322B6363753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9FE7-05F7-DD4B-A4E1-20BD635FD7DD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6E0AF-FDA9-C048-9941-CC56EB3472D6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572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9431-34DF-6848-9D71-C78D02C6A7F8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53E-4118-8E45-9FF1-044ADADD6C9D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339D0-0BBC-4A45-B1FB-3FBBA96A6DEE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1643-4E90-014D-8017-B79610473D59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9636-978B-E344-8B5A-0608E35A4C4C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44CF-CB78-294F-B450-2B18F8E413F9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D58D-8617-F242-8DA8-2BF405B5FF9C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C93-AAEF-CF48-B1D0-312ADCC366DA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BD7AB-345F-7641-BCEA-1A3F50C08D28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EC800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6" Type="http://schemas.openxmlformats.org/officeDocument/2006/relationships/image" Target="../media/image5.jpg"/><Relationship Id="rId7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jpg"/><Relationship Id="rId5" Type="http://schemas.openxmlformats.org/officeDocument/2006/relationships/image" Target="../media/image38.tiff"/><Relationship Id="rId6" Type="http://schemas.openxmlformats.org/officeDocument/2006/relationships/image" Target="../media/image39.tiff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443346"/>
            <a:ext cx="6858000" cy="191192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Full </a:t>
            </a:r>
            <a:r>
              <a:rPr lang="en-US" b="1" dirty="0">
                <a:solidFill>
                  <a:srgbClr val="FFC000"/>
                </a:solidFill>
              </a:rPr>
              <a:t>Service Indie </a:t>
            </a:r>
            <a:r>
              <a:rPr lang="en-US" b="1" dirty="0" smtClean="0">
                <a:solidFill>
                  <a:srgbClr val="FFC000"/>
                </a:solidFill>
              </a:rPr>
              <a:t>Publishing for Open </a:t>
            </a:r>
            <a:r>
              <a:rPr lang="en-US" b="1" dirty="0">
                <a:solidFill>
                  <a:srgbClr val="FFC000"/>
                </a:solidFill>
              </a:rPr>
              <a:t>Tools and Content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521527"/>
            <a:ext cx="6858000" cy="1537921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Dr. Charles Severance</a:t>
            </a:r>
          </a:p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University of Michigan School of Information</a:t>
            </a:r>
          </a:p>
          <a:p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www.tsugi.org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www.koseu.org</a:t>
            </a:r>
            <a:endParaRPr lang="en-US" sz="20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https://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www.slideshare.net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/csev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743" y="4364556"/>
            <a:ext cx="2036313" cy="481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7767848" y="4011414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292100" y="4011414"/>
            <a:ext cx="1175003" cy="83512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15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ver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0" b="2"/>
          <a:stretch/>
        </p:blipFill>
        <p:spPr>
          <a:xfrm>
            <a:off x="5667306" y="10"/>
            <a:ext cx="3476693" cy="5143490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471949"/>
            <a:ext cx="4939869" cy="1257452"/>
          </a:xfrm>
        </p:spPr>
        <p:txBody>
          <a:bodyPr>
            <a:normAutofit/>
          </a:bodyPr>
          <a:lstStyle/>
          <a:p>
            <a:r>
              <a:rPr lang="en-US" sz="6000" dirty="0"/>
              <a:t>TL;DR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97" y="1828800"/>
            <a:ext cx="4939867" cy="2839064"/>
          </a:xfrm>
        </p:spPr>
        <p:txBody>
          <a:bodyPr>
            <a:normAutofit/>
          </a:bodyPr>
          <a:lstStyle/>
          <a:p>
            <a:r>
              <a:rPr lang="en-US" sz="3200" dirty="0"/>
              <a:t>Empower Indie publishers</a:t>
            </a:r>
          </a:p>
          <a:p>
            <a:r>
              <a:rPr lang="en-US" sz="3200" dirty="0"/>
              <a:t>Democratize MOOCs</a:t>
            </a:r>
          </a:p>
          <a:p>
            <a:r>
              <a:rPr lang="en-US" sz="3200" dirty="0"/>
              <a:t>Democratize LORs</a:t>
            </a:r>
          </a:p>
          <a:p>
            <a:r>
              <a:rPr lang="en-US" sz="3200" dirty="0"/>
              <a:t>Disaggregate LMS</a:t>
            </a:r>
          </a:p>
        </p:txBody>
      </p:sp>
    </p:spTree>
    <p:extLst>
      <p:ext uri="{BB962C8B-B14F-4D97-AF65-F5344CB8AC3E}">
        <p14:creationId xmlns:p14="http://schemas.microsoft.com/office/powerpoint/2010/main" val="1165679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cke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16" y="466374"/>
            <a:ext cx="6013076" cy="439622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981265" y="2271820"/>
            <a:ext cx="806824" cy="32497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143501" y="837469"/>
            <a:ext cx="403412" cy="101973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2014-tattoo-coursera-left-should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4" t="40317" b="12162"/>
          <a:stretch/>
        </p:blipFill>
        <p:spPr>
          <a:xfrm>
            <a:off x="430735" y="466374"/>
            <a:ext cx="2329962" cy="25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95694"/>
            <a:ext cx="6858000" cy="278675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2776447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6521118" y="1299641"/>
            <a:ext cx="1334206" cy="137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7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$198.35 get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Book</a:t>
            </a:r>
          </a:p>
          <a:p>
            <a:r>
              <a:rPr lang="en-US" sz="2800" dirty="0" smtClean="0"/>
              <a:t>Automatic Homework Grading Software</a:t>
            </a:r>
          </a:p>
          <a:p>
            <a:r>
              <a:rPr lang="en-US" sz="2800" dirty="0" smtClean="0"/>
              <a:t>Learning Management System Integration</a:t>
            </a:r>
          </a:p>
          <a:p>
            <a:r>
              <a:rPr lang="en-US" sz="2800" dirty="0" smtClean="0"/>
              <a:t>Instructor Materials</a:t>
            </a:r>
          </a:p>
          <a:p>
            <a:pPr lvl="1"/>
            <a:r>
              <a:rPr lang="en-US" sz="2800" dirty="0" smtClean="0"/>
              <a:t>Slides / Solutions Manual / Exams / Course Copy</a:t>
            </a:r>
          </a:p>
          <a:p>
            <a:r>
              <a:rPr lang="en-US" sz="2800" dirty="0" smtClean="0"/>
              <a:t>Instructor Training</a:t>
            </a:r>
          </a:p>
        </p:txBody>
      </p:sp>
    </p:spTree>
    <p:extLst>
      <p:ext uri="{BB962C8B-B14F-4D97-AF65-F5344CB8AC3E}">
        <p14:creationId xmlns:p14="http://schemas.microsoft.com/office/powerpoint/2010/main" val="10507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54425" y="1918475"/>
            <a:ext cx="2849370" cy="1177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Pearson Value</a:t>
            </a:r>
          </a:p>
          <a:p>
            <a:pPr algn="ctr"/>
            <a:r>
              <a:rPr lang="en-US" sz="36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Proposition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413302" y="349463"/>
            <a:ext cx="1416093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Book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6795" y="4188436"/>
            <a:ext cx="262039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spc="225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Marketing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721510" y="246207"/>
            <a:ext cx="298068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spc="38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Teacher Prep</a:t>
            </a:r>
          </a:p>
        </p:txBody>
      </p:sp>
      <p:sp>
        <p:nvSpPr>
          <p:cNvPr id="8" name="Rectangle 7"/>
          <p:cNvSpPr/>
          <p:nvPr/>
        </p:nvSpPr>
        <p:spPr>
          <a:xfrm>
            <a:off x="5375515" y="4188436"/>
            <a:ext cx="2084866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Software</a:t>
            </a:r>
          </a:p>
        </p:txBody>
      </p:sp>
      <p:cxnSp>
        <p:nvCxnSpPr>
          <p:cNvPr id="10" name="Straight Connector 9"/>
          <p:cNvCxnSpPr>
            <a:stCxn id="7" idx="2"/>
            <a:endCxn id="4" idx="0"/>
          </p:cNvCxnSpPr>
          <p:nvPr/>
        </p:nvCxnSpPr>
        <p:spPr>
          <a:xfrm flipH="1">
            <a:off x="4679110" y="938704"/>
            <a:ext cx="1532745" cy="979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4" idx="0"/>
          </p:cNvCxnSpPr>
          <p:nvPr/>
        </p:nvCxnSpPr>
        <p:spPr>
          <a:xfrm>
            <a:off x="2121349" y="1041960"/>
            <a:ext cx="2557761" cy="8765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6" idx="0"/>
          </p:cNvCxnSpPr>
          <p:nvPr/>
        </p:nvCxnSpPr>
        <p:spPr>
          <a:xfrm flipH="1">
            <a:off x="2746994" y="3095720"/>
            <a:ext cx="1932116" cy="10927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0"/>
            <a:endCxn id="4" idx="2"/>
          </p:cNvCxnSpPr>
          <p:nvPr/>
        </p:nvCxnSpPr>
        <p:spPr>
          <a:xfrm flipH="1" flipV="1">
            <a:off x="4679110" y="3095720"/>
            <a:ext cx="1738838" cy="10927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80" y="1588670"/>
            <a:ext cx="1416137" cy="176136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719724" y="34055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$200</a:t>
            </a:r>
          </a:p>
        </p:txBody>
      </p:sp>
      <p:pic>
        <p:nvPicPr>
          <p:cNvPr id="38" name="Picture 37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6521118" y="1858268"/>
            <a:ext cx="1334206" cy="137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" r="4051" b="27652"/>
          <a:stretch/>
        </p:blipFill>
        <p:spPr>
          <a:xfrm>
            <a:off x="4807324" y="429940"/>
            <a:ext cx="2268755" cy="2308412"/>
          </a:xfrm>
          <a:prstGeom prst="rect">
            <a:avLst/>
          </a:prstGeom>
        </p:spPr>
      </p:pic>
      <p:pic>
        <p:nvPicPr>
          <p:cNvPr id="11" name="Picture 10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24" y="429939"/>
            <a:ext cx="2268755" cy="2363286"/>
          </a:xfrm>
          <a:prstGeom prst="rect">
            <a:avLst/>
          </a:prstGeom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1378324" y="418734"/>
            <a:ext cx="2238375" cy="2308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108" y="2346145"/>
            <a:ext cx="2090211" cy="2599766"/>
          </a:xfrm>
          <a:prstGeom prst="rect">
            <a:avLst/>
          </a:prstGeom>
        </p:spPr>
      </p:pic>
      <p:pic>
        <p:nvPicPr>
          <p:cNvPr id="9" name="Picture 8" descr="searc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86" y="2847890"/>
            <a:ext cx="676275" cy="923925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794" y="2876053"/>
            <a:ext cx="969029" cy="969029"/>
          </a:xfrm>
          <a:prstGeom prst="rect">
            <a:avLst/>
          </a:prstGeom>
        </p:spPr>
      </p:pic>
      <p:pic>
        <p:nvPicPr>
          <p:cNvPr id="12" name="Picture 11" descr="cover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445" y="2346145"/>
            <a:ext cx="1790833" cy="25997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24957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94" y="0"/>
            <a:ext cx="7264862" cy="45761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34" y="4461164"/>
            <a:ext cx="7664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www.py4e.com (a.k.a. </a:t>
            </a:r>
            <a:r>
              <a:rPr lang="en-US" sz="2800" dirty="0" err="1" smtClean="0">
                <a:solidFill>
                  <a:srgbClr val="FFFF00"/>
                </a:solidFill>
              </a:rPr>
              <a:t>www.masteringpython.com</a:t>
            </a:r>
            <a:r>
              <a:rPr lang="en-US" sz="2800" dirty="0" smtClean="0">
                <a:solidFill>
                  <a:srgbClr val="FFFF00"/>
                </a:solidFill>
              </a:rPr>
              <a:t>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53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12847"/>
          </a:xfrm>
        </p:spPr>
        <p:txBody>
          <a:bodyPr/>
          <a:lstStyle/>
          <a:p>
            <a:r>
              <a:rPr lang="en-US" dirty="0" smtClean="0"/>
              <a:t>The World's Simplest </a:t>
            </a:r>
            <a:r>
              <a:rPr lang="en-US" dirty="0" smtClean="0"/>
              <a:t>MOOC Platform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08219" y="4538889"/>
            <a:ext cx="586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https</a:t>
            </a:r>
            <a:r>
              <a:rPr lang="en-US" sz="2400">
                <a:solidFill>
                  <a:srgbClr val="FFFF00"/>
                </a:solidFill>
              </a:rPr>
              <a:t>://</a:t>
            </a:r>
            <a:r>
              <a:rPr lang="en-US" sz="2400" dirty="0" err="1" smtClean="0">
                <a:solidFill>
                  <a:srgbClr val="FFFF00"/>
                </a:solidFill>
              </a:rPr>
              <a:t>github.com</a:t>
            </a:r>
            <a:r>
              <a:rPr lang="en-US" sz="2400" dirty="0" smtClean="0">
                <a:solidFill>
                  <a:srgbClr val="FFFF00"/>
                </a:solidFill>
              </a:rPr>
              <a:t>/</a:t>
            </a:r>
            <a:r>
              <a:rPr lang="en-US" sz="2400" dirty="0" err="1" smtClean="0">
                <a:solidFill>
                  <a:srgbClr val="FFFF00"/>
                </a:solidFill>
              </a:rPr>
              <a:t>tsugiproject</a:t>
            </a:r>
            <a:r>
              <a:rPr lang="en-US" sz="2400" dirty="0" smtClean="0">
                <a:solidFill>
                  <a:srgbClr val="FFFF00"/>
                </a:solidFill>
              </a:rPr>
              <a:t>/</a:t>
            </a:r>
            <a:r>
              <a:rPr lang="en-US" sz="2400" dirty="0" err="1" smtClean="0">
                <a:solidFill>
                  <a:srgbClr val="FFFF00"/>
                </a:solidFill>
              </a:rPr>
              <a:t>koseu-php</a:t>
            </a:r>
            <a:endParaRPr lang="en-US" sz="2400" dirty="0" smtClean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739" y="1076779"/>
            <a:ext cx="7766870" cy="34163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$ composer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require --dev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koseu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/lib</a:t>
            </a:r>
          </a:p>
          <a:p>
            <a:endParaRPr lang="en-US" sz="18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koseu.php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endParaRPr lang="en-US" sz="18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&lt;?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php</a:t>
            </a:r>
            <a:endParaRPr lang="en-US" sz="1800" b="1" dirty="0">
              <a:solidFill>
                <a:srgbClr val="1B1F2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define('COOKIE_SESSION', true);</a:t>
            </a: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require_once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"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tsugi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config.php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";</a:t>
            </a:r>
          </a:p>
          <a:p>
            <a:endParaRPr lang="en-US" sz="1800" b="1" dirty="0">
              <a:solidFill>
                <a:srgbClr val="1B1F2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// Pull in the </a:t>
            </a:r>
            <a:r>
              <a:rPr lang="en-US" sz="1800" b="1" dirty="0" err="1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Koseu</a:t>
            </a:r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LMS (/lessons, /map, /badges ...)</a:t>
            </a:r>
          </a:p>
          <a:p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$launch = \</a:t>
            </a:r>
            <a:r>
              <a:rPr lang="en-US" sz="1800" b="1" dirty="0" err="1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Tsugi</a:t>
            </a:r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\Core\LTIX::</a:t>
            </a:r>
            <a:r>
              <a:rPr lang="en-US" sz="1800" b="1" dirty="0" err="1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session_start</a:t>
            </a:r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$app = new \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Koseu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\Core\Application($launch);</a:t>
            </a: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$app-&gt;run</a:t>
            </a:r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sz="1800" b="1" dirty="0">
              <a:solidFill>
                <a:srgbClr val="1B1F22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356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07173748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5" y="717194"/>
            <a:ext cx="3610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IMS CONTENT ITEM® FILLS THE GAPS AND </a:t>
            </a:r>
            <a:r>
              <a:rPr lang="en-US" sz="2400" b="1" dirty="0" smtClean="0">
                <a:solidFill>
                  <a:srgbClr val="EC8000"/>
                </a:solidFill>
              </a:rPr>
              <a:t>MAKES CONNECTIONS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 BETWEEN IMS LEARNING TOOLS INTEROPERABILITY® AND IMS COMMON CARTRIDGE®.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6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52890332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4" y="717194"/>
            <a:ext cx="36670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FOR THE FIRST TIME IN THE HISTORY OF EDUCATIONAL TECHNOLOGY, YOU CAN MAKE AN APP </a:t>
            </a:r>
            <a:r>
              <a:rPr lang="en-US" sz="2400" b="1" smtClean="0">
                <a:solidFill>
                  <a:schemeClr val="bg1">
                    <a:lumMod val="85000"/>
                  </a:schemeClr>
                </a:solidFill>
              </a:rPr>
              <a:t>STORE AND LEARNING 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OBJECT REPOSITORY </a:t>
            </a:r>
            <a:r>
              <a:rPr lang="en-US" sz="2400" b="1" dirty="0" smtClean="0">
                <a:solidFill>
                  <a:srgbClr val="EC8000"/>
                </a:solidFill>
              </a:rPr>
              <a:t>WITHOUT PROPRIETATY EXTENSIONS</a:t>
            </a:r>
            <a:r>
              <a:rPr lang="en-US" sz="2400" b="1" dirty="0" smtClean="0">
                <a:solidFill>
                  <a:srgbClr val="FFC000"/>
                </a:solidFill>
              </a:rPr>
              <a:t>.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08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TL;DR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Put Indie OER book publishers on an equal footing </a:t>
            </a:r>
          </a:p>
          <a:p>
            <a:r>
              <a:rPr lang="en-US" sz="2800" dirty="0" smtClean="0"/>
              <a:t>Democratize MOOCs</a:t>
            </a:r>
          </a:p>
          <a:p>
            <a:r>
              <a:rPr lang="en-US" sz="2800" dirty="0" smtClean="0"/>
              <a:t>Democratize Learning Object Repositories</a:t>
            </a:r>
          </a:p>
          <a:p>
            <a:r>
              <a:rPr lang="en-US" sz="2800" dirty="0" smtClean="0"/>
              <a:t>Enable the dis-aggregation of LMS systems (a.k.a. NGDLE)</a:t>
            </a:r>
          </a:p>
          <a:p>
            <a:endParaRPr lang="en-US" sz="2800" dirty="0" smtClean="0"/>
          </a:p>
          <a:p>
            <a:r>
              <a:rPr lang="en-US" sz="2800" dirty="0" smtClean="0"/>
              <a:t>I like building open source software for teachers</a:t>
            </a:r>
          </a:p>
        </p:txBody>
      </p:sp>
    </p:spTree>
    <p:extLst>
      <p:ext uri="{BB962C8B-B14F-4D97-AF65-F5344CB8AC3E}">
        <p14:creationId xmlns:p14="http://schemas.microsoft.com/office/powerpoint/2010/main" val="1780754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70" y="3156837"/>
            <a:ext cx="1679434" cy="15758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244" y="376825"/>
            <a:ext cx="2151734" cy="2151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0418" y="2528559"/>
            <a:ext cx="175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EC8000"/>
                </a:solidFill>
              </a:rPr>
              <a:t>@</a:t>
            </a:r>
            <a:r>
              <a:rPr lang="en-US" sz="2400" b="1" dirty="0" err="1" smtClean="0">
                <a:solidFill>
                  <a:srgbClr val="EC8000"/>
                </a:solidFill>
              </a:rPr>
              <a:t>whitmer</a:t>
            </a:r>
            <a:endParaRPr lang="en-US" sz="2400" b="1" dirty="0">
              <a:solidFill>
                <a:srgbClr val="EC8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08044" y="1198728"/>
            <a:ext cx="2151734" cy="2746044"/>
            <a:chOff x="3636325" y="1341480"/>
            <a:chExt cx="2151734" cy="27460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6325" y="1341480"/>
              <a:ext cx="2151734" cy="21517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839149" y="3625859"/>
              <a:ext cx="1746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>
                  <a:solidFill>
                    <a:srgbClr val="EC8000"/>
                  </a:solidFill>
                </a:rPr>
                <a:t>brackenm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6459" y="559187"/>
            <a:ext cx="1998600" cy="4025126"/>
            <a:chOff x="606459" y="407015"/>
            <a:chExt cx="1998600" cy="40251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2939408"/>
              <a:ext cx="1998600" cy="149273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6411" y="2407395"/>
              <a:ext cx="1538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 smtClean="0">
                  <a:solidFill>
                    <a:srgbClr val="EC8000"/>
                  </a:solidFill>
                </a:rPr>
                <a:t>drchuck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407015"/>
              <a:ext cx="1998600" cy="199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364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Educational App Store</a:t>
            </a:r>
          </a:p>
          <a:p>
            <a:r>
              <a:rPr lang="en-US" dirty="0" smtClean="0"/>
              <a:t>API Libraries</a:t>
            </a:r>
          </a:p>
          <a:p>
            <a:r>
              <a:rPr lang="en-US" dirty="0" smtClean="0"/>
              <a:t>"Lego Blocks"</a:t>
            </a:r>
          </a:p>
          <a:p>
            <a:r>
              <a:rPr lang="en-US" dirty="0" smtClean="0"/>
              <a:t>Interoperability</a:t>
            </a:r>
          </a:p>
          <a:p>
            <a:r>
              <a:rPr lang="en-US" dirty="0" smtClean="0"/>
              <a:t>New tools that *teach*</a:t>
            </a:r>
          </a:p>
          <a:p>
            <a:r>
              <a:rPr lang="en-US" dirty="0" err="1"/>
              <a:t>EdTech</a:t>
            </a:r>
            <a:r>
              <a:rPr lang="en-US" dirty="0"/>
              <a:t> startups made </a:t>
            </a:r>
            <a:r>
              <a:rPr lang="en-US" dirty="0" smtClean="0"/>
              <a:t>easy</a:t>
            </a:r>
          </a:p>
          <a:p>
            <a:r>
              <a:rPr lang="en-US" dirty="0"/>
              <a:t>Training / </a:t>
            </a:r>
            <a:r>
              <a:rPr lang="en-US" dirty="0" smtClean="0"/>
              <a:t>Documentation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Enrich Open Educational Content </a:t>
            </a:r>
          </a:p>
          <a:p>
            <a:r>
              <a:rPr lang="en-US" dirty="0" smtClean="0"/>
              <a:t>Seamless Content Integration and Reuse (LOR)</a:t>
            </a:r>
          </a:p>
          <a:p>
            <a:r>
              <a:rPr lang="en-US" dirty="0" smtClean="0"/>
              <a:t>Stand-Alone MOOC platform</a:t>
            </a:r>
          </a:p>
          <a:p>
            <a:r>
              <a:rPr lang="en-US" dirty="0" smtClean="0"/>
              <a:t>LMS based on </a:t>
            </a:r>
            <a:r>
              <a:rPr lang="en-US" dirty="0" err="1" smtClean="0"/>
              <a:t>Tsugi</a:t>
            </a:r>
            <a:r>
              <a:rPr lang="en-US" dirty="0" smtClean="0"/>
              <a:t> technology</a:t>
            </a:r>
          </a:p>
          <a:p>
            <a:r>
              <a:rPr lang="en-US" dirty="0" err="1" smtClean="0"/>
              <a:t>koseu.org</a:t>
            </a:r>
            <a:r>
              <a:rPr lang="en-US" dirty="0" smtClean="0"/>
              <a:t> (</a:t>
            </a:r>
            <a:r>
              <a:rPr lang="ko-KR" altLang="en-US" dirty="0" smtClean="0"/>
              <a:t>코스</a:t>
            </a:r>
            <a:r>
              <a:rPr lang="en-US" altLang="ko-KR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267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3139" y="2107872"/>
            <a:ext cx="648529" cy="849796"/>
            <a:chOff x="9551504" y="2594113"/>
            <a:chExt cx="864705" cy="1133061"/>
          </a:xfrm>
        </p:grpSpPr>
        <p:sp>
          <p:nvSpPr>
            <p:cNvPr id="3" name="Rectangle 2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408282" y="2215402"/>
            <a:ext cx="1647253" cy="634737"/>
            <a:chOff x="8256101" y="3459943"/>
            <a:chExt cx="1632558" cy="629075"/>
          </a:xfrm>
        </p:grpSpPr>
        <p:sp>
          <p:nvSpPr>
            <p:cNvPr id="6" name="Rectangle 5"/>
            <p:cNvSpPr/>
            <p:nvPr/>
          </p:nvSpPr>
          <p:spPr>
            <a:xfrm>
              <a:off x="8256101" y="3519494"/>
              <a:ext cx="1632558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/>
                <a:t>github</a:t>
              </a:r>
              <a:r>
                <a:rPr lang="en-US" sz="2400" dirty="0"/>
                <a:t>  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9226472" y="3459943"/>
              <a:ext cx="629075" cy="629075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639092" y="1871646"/>
            <a:ext cx="2565879" cy="1241392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py4e.com</a:t>
            </a:r>
            <a:endParaRPr lang="en-US" sz="2000" dirty="0"/>
          </a:p>
          <a:p>
            <a:pPr marL="214313" indent="-214313">
              <a:buFont typeface="Arial" charset="0"/>
              <a:buChar char="•"/>
            </a:pPr>
            <a:r>
              <a:rPr lang="en-US" sz="2000" dirty="0" smtClean="0"/>
              <a:t>App Store (</a:t>
            </a:r>
            <a:r>
              <a:rPr lang="en-US" sz="2000" b="1" dirty="0"/>
              <a:t>次)</a:t>
            </a:r>
            <a:endParaRPr lang="en-US" sz="2000" dirty="0"/>
          </a:p>
          <a:p>
            <a:pPr marL="214313" indent="-214313">
              <a:buFont typeface="Arial" charset="0"/>
              <a:buChar char="•"/>
            </a:pPr>
            <a:r>
              <a:rPr lang="en-US" sz="2000" dirty="0" smtClean="0"/>
              <a:t>OER Content </a:t>
            </a:r>
            <a:r>
              <a:rPr lang="en-US" altLang="ko-KR" sz="2000" dirty="0"/>
              <a:t>(</a:t>
            </a:r>
            <a:r>
              <a:rPr lang="ko-KR" altLang="en-US" sz="2000" dirty="0"/>
              <a:t>코스</a:t>
            </a:r>
            <a:r>
              <a:rPr lang="en-US" altLang="ko-KR" sz="2000" dirty="0"/>
              <a:t>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391429" y="348991"/>
            <a:ext cx="1748283" cy="594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CreateSpace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10" y="313686"/>
            <a:ext cx="868198" cy="12595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36228" y="3113038"/>
            <a:ext cx="1766469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Coursera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530941" y="1601840"/>
            <a:ext cx="1346679" cy="1350538"/>
            <a:chOff x="5474897" y="1988043"/>
            <a:chExt cx="1346679" cy="13505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4897" y="1988043"/>
              <a:ext cx="1346679" cy="1350538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5952579" y="2550964"/>
              <a:ext cx="401713" cy="22469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3K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35116" y="4575313"/>
            <a:ext cx="194633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archive.org</a:t>
            </a:r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647" y="605709"/>
            <a:ext cx="470867" cy="4708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809" y="348991"/>
            <a:ext cx="470867" cy="470867"/>
          </a:xfrm>
          <a:prstGeom prst="rect">
            <a:avLst/>
          </a:prstGeom>
        </p:spPr>
      </p:pic>
      <p:sp>
        <p:nvSpPr>
          <p:cNvPr id="26" name="Can 25"/>
          <p:cNvSpPr/>
          <p:nvPr/>
        </p:nvSpPr>
        <p:spPr>
          <a:xfrm>
            <a:off x="1716279" y="3341542"/>
            <a:ext cx="1031257" cy="6425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Media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2400464" y="4578793"/>
            <a:ext cx="1381827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Amazon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3801307" y="4578793"/>
            <a:ext cx="175089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YouTube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5552199" y="4577001"/>
            <a:ext cx="1486585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ITunes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7046904" y="4575313"/>
            <a:ext cx="1755454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GooglePlay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2051196" y="1162362"/>
            <a:ext cx="1112573" cy="52608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Pandoc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endCxn id="26" idx="2"/>
          </p:cNvCxnSpPr>
          <p:nvPr/>
        </p:nvCxnSpPr>
        <p:spPr>
          <a:xfrm>
            <a:off x="874643" y="2790741"/>
            <a:ext cx="841636" cy="872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" idx="3"/>
            <a:endCxn id="6" idx="1"/>
          </p:cNvCxnSpPr>
          <p:nvPr/>
        </p:nvCxnSpPr>
        <p:spPr>
          <a:xfrm flipV="1">
            <a:off x="981668" y="2511161"/>
            <a:ext cx="426614" cy="216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 flipH="1">
            <a:off x="1408282" y="3984082"/>
            <a:ext cx="823626" cy="5912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2231908" y="3984082"/>
            <a:ext cx="4063584" cy="5929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0"/>
            <a:endCxn id="31" idx="2"/>
          </p:cNvCxnSpPr>
          <p:nvPr/>
        </p:nvCxnSpPr>
        <p:spPr>
          <a:xfrm flipV="1">
            <a:off x="2231909" y="1688443"/>
            <a:ext cx="375574" cy="587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0"/>
            <a:endCxn id="9" idx="1"/>
          </p:cNvCxnSpPr>
          <p:nvPr/>
        </p:nvCxnSpPr>
        <p:spPr>
          <a:xfrm flipV="1">
            <a:off x="2607483" y="646229"/>
            <a:ext cx="783946" cy="516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3"/>
            <a:endCxn id="8" idx="1"/>
          </p:cNvCxnSpPr>
          <p:nvPr/>
        </p:nvCxnSpPr>
        <p:spPr>
          <a:xfrm flipV="1">
            <a:off x="3055535" y="2492342"/>
            <a:ext cx="583557" cy="188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281" y="858576"/>
            <a:ext cx="470867" cy="470867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7236227" y="3706417"/>
            <a:ext cx="1766469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UM/Canvas</a:t>
            </a:r>
            <a:endParaRPr lang="en-US" sz="2400" dirty="0"/>
          </a:p>
        </p:txBody>
      </p:sp>
      <p:cxnSp>
        <p:nvCxnSpPr>
          <p:cNvPr id="81" name="Straight Arrow Connector 80"/>
          <p:cNvCxnSpPr>
            <a:stCxn id="8" idx="3"/>
            <a:endCxn id="71" idx="1"/>
          </p:cNvCxnSpPr>
          <p:nvPr/>
        </p:nvCxnSpPr>
        <p:spPr>
          <a:xfrm>
            <a:off x="6204971" y="2492342"/>
            <a:ext cx="1031256" cy="151085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3"/>
            <a:endCxn id="11" idx="1"/>
          </p:cNvCxnSpPr>
          <p:nvPr/>
        </p:nvCxnSpPr>
        <p:spPr>
          <a:xfrm>
            <a:off x="6204971" y="2492342"/>
            <a:ext cx="1031257" cy="917474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" idx="3"/>
            <a:endCxn id="14" idx="1"/>
          </p:cNvCxnSpPr>
          <p:nvPr/>
        </p:nvCxnSpPr>
        <p:spPr>
          <a:xfrm flipV="1">
            <a:off x="6204971" y="2277109"/>
            <a:ext cx="1325970" cy="21523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" idx="3"/>
            <a:endCxn id="22" idx="1"/>
          </p:cNvCxnSpPr>
          <p:nvPr/>
        </p:nvCxnSpPr>
        <p:spPr>
          <a:xfrm flipV="1">
            <a:off x="6072308" y="841143"/>
            <a:ext cx="1303339" cy="102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  <a:endCxn id="22" idx="1"/>
          </p:cNvCxnSpPr>
          <p:nvPr/>
        </p:nvCxnSpPr>
        <p:spPr>
          <a:xfrm flipV="1">
            <a:off x="6204971" y="841143"/>
            <a:ext cx="1170676" cy="165119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5180560" y="3391521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595424" y="605709"/>
            <a:ext cx="918750" cy="65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9" name="Rounded Rectangle 98"/>
          <p:cNvSpPr/>
          <p:nvPr/>
        </p:nvSpPr>
        <p:spPr>
          <a:xfrm>
            <a:off x="8658245" y="3742547"/>
            <a:ext cx="401713" cy="2246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smtClean="0"/>
              <a:t>300</a:t>
            </a:r>
            <a:endParaRPr lang="en-US" sz="1013" dirty="0"/>
          </a:p>
        </p:txBody>
      </p:sp>
      <p:sp>
        <p:nvSpPr>
          <p:cNvPr id="42" name="Shape 41"/>
          <p:cNvSpPr/>
          <p:nvPr/>
        </p:nvSpPr>
        <p:spPr>
          <a:xfrm>
            <a:off x="5858707" y="2091765"/>
            <a:ext cx="698976" cy="698976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8472676" y="3027356"/>
            <a:ext cx="550565" cy="22162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smtClean="0"/>
              <a:t>1.2M</a:t>
            </a:r>
            <a:endParaRPr lang="en-US" sz="1013" dirty="0"/>
          </a:p>
        </p:txBody>
      </p:sp>
      <p:sp>
        <p:nvSpPr>
          <p:cNvPr id="48" name="Rounded Rectangle 47"/>
          <p:cNvSpPr/>
          <p:nvPr/>
        </p:nvSpPr>
        <p:spPr>
          <a:xfrm>
            <a:off x="8599289" y="408234"/>
            <a:ext cx="403408" cy="1974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smtClean="0"/>
              <a:t>10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473123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(time permitting)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0"/>
            <a:ext cx="76569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69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676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8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479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7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0"/>
            <a:ext cx="7496476" cy="4904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693" y="2612437"/>
            <a:ext cx="1270000" cy="177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0147" y="4711252"/>
            <a:ext cx="3553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Carl </a:t>
            </a:r>
            <a:r>
              <a:rPr lang="en-US" dirty="0" err="1" smtClean="0">
                <a:solidFill>
                  <a:srgbClr val="FFFF00"/>
                </a:solidFill>
              </a:rPr>
              <a:t>LeBlond</a:t>
            </a:r>
            <a:r>
              <a:rPr lang="en-US" dirty="0" smtClean="0">
                <a:solidFill>
                  <a:srgbClr val="FFFF00"/>
                </a:solidFill>
              </a:rPr>
              <a:t>, Indiana University of Pennsylvania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7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0"/>
            <a:ext cx="81655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8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945" y="724556"/>
            <a:ext cx="4408422" cy="227368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Any </a:t>
            </a:r>
            <a:r>
              <a:rPr lang="en-US" sz="3600" smtClean="0">
                <a:solidFill>
                  <a:schemeClr val="bg1">
                    <a:lumMod val="85000"/>
                  </a:schemeClr>
                </a:solidFill>
              </a:rPr>
              <a:t>Questions?</a:t>
            </a:r>
            <a:br>
              <a:rPr lang="en-US" sz="360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err="1" smtClean="0">
                <a:solidFill>
                  <a:schemeClr val="bg1">
                    <a:lumMod val="85000"/>
                  </a:schemeClr>
                </a:solidFill>
              </a:rPr>
              <a:t>www.tsugi.org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www.py4e.com</a:t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www.wa4e.com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04292" y="3923747"/>
            <a:ext cx="5401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www.masteringphysics.com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www.masteringpython.com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31" y="834272"/>
            <a:ext cx="3892549" cy="2907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063" y="834272"/>
            <a:ext cx="3704646" cy="289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8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591" y="297873"/>
            <a:ext cx="4631936" cy="3472247"/>
          </a:xfrm>
          <a:prstGeom prst="rect">
            <a:avLst/>
          </a:prstGeom>
        </p:spPr>
      </p:pic>
      <p:pic>
        <p:nvPicPr>
          <p:cNvPr id="6" name="Picture 10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81" y="665621"/>
            <a:ext cx="2653422" cy="2763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04292" y="3923747"/>
            <a:ext cx="5401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www.masteringphysics.com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www.masteringpython.com</a:t>
            </a:r>
          </a:p>
        </p:txBody>
      </p:sp>
    </p:spTree>
    <p:extLst>
      <p:ext uri="{BB962C8B-B14F-4D97-AF65-F5344CB8AC3E}">
        <p14:creationId xmlns:p14="http://schemas.microsoft.com/office/powerpoint/2010/main" val="1956494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26" y="187037"/>
            <a:ext cx="3258039" cy="4222344"/>
          </a:xfrm>
          <a:prstGeom prst="rect">
            <a:avLst/>
          </a:prstGeom>
        </p:spPr>
      </p:pic>
      <p:pic>
        <p:nvPicPr>
          <p:cNvPr id="6" name="Picture 7" descr="phot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4916825" y="545157"/>
            <a:ext cx="2831919" cy="211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85855" y="3209052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IMS Learning Tools Interoperability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782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title"/>
          </p:nvPr>
        </p:nvSpPr>
        <p:spPr>
          <a:xfrm>
            <a:off x="750575" y="143900"/>
            <a:ext cx="7971300" cy="876580"/>
          </a:xfrm>
          <a:prstGeom prst="rect">
            <a:avLst/>
          </a:prstGeom>
        </p:spPr>
        <p:txBody>
          <a:bodyPr vert="horz" lIns="91421" tIns="91421" rIns="91421" bIns="91421" rtlCol="0" anchor="b" anchorCtr="0">
            <a:noAutofit/>
          </a:bodyPr>
          <a:lstStyle/>
          <a:p>
            <a:pPr algn="l"/>
            <a:r>
              <a:rPr lang="en" dirty="0" smtClean="0"/>
              <a:t>Open </a:t>
            </a:r>
            <a:r>
              <a:rPr lang="en" dirty="0"/>
              <a:t>Educational Resources</a:t>
            </a: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45" y="1143310"/>
            <a:ext cx="1982322" cy="275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7596" y="1558847"/>
            <a:ext cx="1332181" cy="192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3566" y="1592046"/>
            <a:ext cx="1276871" cy="1861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3238" y="1586278"/>
            <a:ext cx="1276867" cy="187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gr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041" y="4269412"/>
            <a:ext cx="1878024" cy="653226"/>
          </a:xfrm>
          <a:prstGeom prst="rect">
            <a:avLst/>
          </a:prstGeom>
        </p:spPr>
      </p:pic>
      <p:pic>
        <p:nvPicPr>
          <p:cNvPr id="3" name="Picture 2" descr="cover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98" y="1558847"/>
            <a:ext cx="1327977" cy="192783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3551448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32" y="0"/>
            <a:ext cx="65805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2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higan_Stadium_Sept_17,201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4" y="0"/>
            <a:ext cx="7710953" cy="51213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06802" y="4772916"/>
            <a:ext cx="3446777" cy="213585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https://</a:t>
            </a:r>
            <a:r>
              <a:rPr lang="en-US" sz="788" dirty="0" err="1">
                <a:solidFill>
                  <a:schemeClr val="bg1"/>
                </a:solidFill>
              </a:rPr>
              <a:t>commons.wikimedia.org</a:t>
            </a:r>
            <a:r>
              <a:rPr lang="en-US" sz="788" dirty="0">
                <a:solidFill>
                  <a:schemeClr val="bg1"/>
                </a:solidFill>
              </a:rPr>
              <a:t>/wiki/File:Michigan_Stadium_Sept_17,2011.jpg</a:t>
            </a:r>
          </a:p>
        </p:txBody>
      </p:sp>
    </p:spTree>
    <p:extLst>
      <p:ext uri="{BB962C8B-B14F-4D97-AF65-F5344CB8AC3E}">
        <p14:creationId xmlns:p14="http://schemas.microsoft.com/office/powerpoint/2010/main" val="488320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9" y="193964"/>
            <a:ext cx="6705599" cy="3912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1" y="4350328"/>
            <a:ext cx="8637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https://</a:t>
            </a:r>
            <a:r>
              <a:rPr lang="en-US" sz="3200" dirty="0" err="1">
                <a:solidFill>
                  <a:srgbClr val="FFFF00"/>
                </a:solidFill>
              </a:rPr>
              <a:t>www.youtube.com</a:t>
            </a:r>
            <a:r>
              <a:rPr lang="en-US" sz="3200" dirty="0">
                <a:solidFill>
                  <a:srgbClr val="FFFF00"/>
                </a:solidFill>
              </a:rPr>
              <a:t>/</a:t>
            </a:r>
            <a:r>
              <a:rPr lang="en-US" sz="3200" dirty="0" err="1">
                <a:solidFill>
                  <a:srgbClr val="FFFF00"/>
                </a:solidFill>
              </a:rPr>
              <a:t>watch?v</a:t>
            </a:r>
            <a:r>
              <a:rPr lang="en-US" sz="3200" dirty="0">
                <a:solidFill>
                  <a:srgbClr val="FFFF00"/>
                </a:solidFill>
              </a:rPr>
              <a:t>=ETGi75aE_OA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7" t="14054" r="28563" b="4533"/>
          <a:stretch/>
        </p:blipFill>
        <p:spPr>
          <a:xfrm>
            <a:off x="6248400" y="2150114"/>
            <a:ext cx="2646218" cy="219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70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2419</TotalTime>
  <Words>409</Words>
  <Application>Microsoft Macintosh PowerPoint</Application>
  <PresentationFormat>On-screen Show (16:9)</PresentationFormat>
  <Paragraphs>104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Courier</vt:lpstr>
      <vt:lpstr>맑은 고딕</vt:lpstr>
      <vt:lpstr>Office Theme</vt:lpstr>
      <vt:lpstr>Full Service Indie Publishing for Open Tools and Content</vt:lpstr>
      <vt:lpstr>TL;DR</vt:lpstr>
      <vt:lpstr>PowerPoint Presentation</vt:lpstr>
      <vt:lpstr>PowerPoint Presentation</vt:lpstr>
      <vt:lpstr>PowerPoint Presentation</vt:lpstr>
      <vt:lpstr>Open Educational Resources</vt:lpstr>
      <vt:lpstr>PowerPoint Presentation</vt:lpstr>
      <vt:lpstr>PowerPoint Presentation</vt:lpstr>
      <vt:lpstr>PowerPoint Presentation</vt:lpstr>
      <vt:lpstr>TL;DR</vt:lpstr>
      <vt:lpstr>PowerPoint Presentation</vt:lpstr>
      <vt:lpstr>PowerPoint Presentation</vt:lpstr>
      <vt:lpstr>What does $198.35 get you?</vt:lpstr>
      <vt:lpstr>PowerPoint Presentation</vt:lpstr>
      <vt:lpstr>PowerPoint Presentation</vt:lpstr>
      <vt:lpstr>PowerPoint Presentation</vt:lpstr>
      <vt:lpstr>The World's Simplest MOOC Platform</vt:lpstr>
      <vt:lpstr>PowerPoint Presentation</vt:lpstr>
      <vt:lpstr>PowerPoint Presentation</vt:lpstr>
      <vt:lpstr>PowerPoint Presentation</vt:lpstr>
      <vt:lpstr>Topics</vt:lpstr>
      <vt:lpstr>PowerPoint Presentation</vt:lpstr>
      <vt:lpstr>Demo (time permitting)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  www.tsugi.org www.py4e.com www.wa4e.com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Digital Learning with Tsugi</dc:title>
  <dc:creator>Charles Severance</dc:creator>
  <cp:lastModifiedBy>Charles Severance</cp:lastModifiedBy>
  <cp:revision>87</cp:revision>
  <cp:lastPrinted>2017-02-22T21:44:30Z</cp:lastPrinted>
  <dcterms:created xsi:type="dcterms:W3CDTF">2017-01-26T19:03:28Z</dcterms:created>
  <dcterms:modified xsi:type="dcterms:W3CDTF">2017-10-16T20:53:31Z</dcterms:modified>
</cp:coreProperties>
</file>